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lly Taylor" initials="KT" lastIdx="1" clrIdx="0">
    <p:extLst>
      <p:ext uri="{19B8F6BF-5375-455C-9EA6-DF929625EA0E}">
        <p15:presenceInfo xmlns:p15="http://schemas.microsoft.com/office/powerpoint/2012/main" userId="S::kelly.taylor@gye.org.au::b02535b7-71e3-40b1-9c8a-e8fdd4e1d3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1896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ly Taylor" userId="b02535b7-71e3-40b1-9c8a-e8fdd4e1d337" providerId="ADAL" clId="{FF29D04D-9EC9-4514-94DD-E7A3299E01EB}"/>
    <pc:docChg chg="addSld delSld">
      <pc:chgData name="Kelly Taylor" userId="b02535b7-71e3-40b1-9c8a-e8fdd4e1d337" providerId="ADAL" clId="{FF29D04D-9EC9-4514-94DD-E7A3299E01EB}" dt="2022-02-10T20:54:43.483" v="1" actId="2696"/>
      <pc:docMkLst>
        <pc:docMk/>
      </pc:docMkLst>
      <pc:sldChg chg="add del">
        <pc:chgData name="Kelly Taylor" userId="b02535b7-71e3-40b1-9c8a-e8fdd4e1d337" providerId="ADAL" clId="{FF29D04D-9EC9-4514-94DD-E7A3299E01EB}" dt="2022-02-10T20:54:43.483" v="1" actId="2696"/>
        <pc:sldMkLst>
          <pc:docMk/>
          <pc:sldMk cId="3374429402" sldId="261"/>
        </pc:sldMkLst>
      </pc:sldChg>
    </pc:docChg>
  </pc:docChgLst>
  <pc:docChgLst>
    <pc:chgData name="Kelly Taylor" userId="b02535b7-71e3-40b1-9c8a-e8fdd4e1d337" providerId="ADAL" clId="{1BB89C84-E340-4AD5-B89B-C289006B63F2}"/>
    <pc:docChg chg="modSld">
      <pc:chgData name="Kelly Taylor" userId="b02535b7-71e3-40b1-9c8a-e8fdd4e1d337" providerId="ADAL" clId="{1BB89C84-E340-4AD5-B89B-C289006B63F2}" dt="2021-05-06T04:25:08.793" v="1" actId="14100"/>
      <pc:docMkLst>
        <pc:docMk/>
      </pc:docMkLst>
      <pc:sldChg chg="modSp mod">
        <pc:chgData name="Kelly Taylor" userId="b02535b7-71e3-40b1-9c8a-e8fdd4e1d337" providerId="ADAL" clId="{1BB89C84-E340-4AD5-B89B-C289006B63F2}" dt="2021-05-06T04:25:08.793" v="1" actId="14100"/>
        <pc:sldMkLst>
          <pc:docMk/>
          <pc:sldMk cId="2894028183" sldId="260"/>
        </pc:sldMkLst>
        <pc:spChg chg="mod">
          <ac:chgData name="Kelly Taylor" userId="b02535b7-71e3-40b1-9c8a-e8fdd4e1d337" providerId="ADAL" clId="{1BB89C84-E340-4AD5-B89B-C289006B63F2}" dt="2021-05-06T04:25:08.793" v="1" actId="14100"/>
          <ac:spMkLst>
            <pc:docMk/>
            <pc:sldMk cId="2894028183" sldId="260"/>
            <ac:spMk id="8" creationId="{30EAC1D1-0B4D-4126-BADF-99E51950C94B}"/>
          </ac:spMkLst>
        </pc:spChg>
      </pc:sldChg>
    </pc:docChg>
  </pc:docChgLst>
  <pc:docChgLst>
    <pc:chgData name="Sam Davison" userId="56faa9c0-e1a4-4bf8-bceb-cae7d865d334" providerId="ADAL" clId="{E932CF4D-1897-496F-84CF-367D9F6B35FC}"/>
    <pc:docChg chg="undo custSel modSld">
      <pc:chgData name="Sam Davison" userId="56faa9c0-e1a4-4bf8-bceb-cae7d865d334" providerId="ADAL" clId="{E932CF4D-1897-496F-84CF-367D9F6B35FC}" dt="2022-09-14T01:01:52.817" v="370" actId="1037"/>
      <pc:docMkLst>
        <pc:docMk/>
      </pc:docMkLst>
      <pc:sldChg chg="modSp mod">
        <pc:chgData name="Sam Davison" userId="56faa9c0-e1a4-4bf8-bceb-cae7d865d334" providerId="ADAL" clId="{E932CF4D-1897-496F-84CF-367D9F6B35FC}" dt="2022-09-04T05:53:39.084" v="292" actId="6549"/>
        <pc:sldMkLst>
          <pc:docMk/>
          <pc:sldMk cId="1642585495" sldId="257"/>
        </pc:sldMkLst>
        <pc:spChg chg="mod">
          <ac:chgData name="Sam Davison" userId="56faa9c0-e1a4-4bf8-bceb-cae7d865d334" providerId="ADAL" clId="{E932CF4D-1897-496F-84CF-367D9F6B35FC}" dt="2022-09-04T05:53:39.084" v="292" actId="6549"/>
          <ac:spMkLst>
            <pc:docMk/>
            <pc:sldMk cId="1642585495" sldId="257"/>
            <ac:spMk id="13" creationId="{FB84AA5A-D9EE-464C-8D1F-975E204F3480}"/>
          </ac:spMkLst>
        </pc:spChg>
        <pc:spChg chg="mod">
          <ac:chgData name="Sam Davison" userId="56faa9c0-e1a4-4bf8-bceb-cae7d865d334" providerId="ADAL" clId="{E932CF4D-1897-496F-84CF-367D9F6B35FC}" dt="2022-09-04T05:53:24.682" v="290" actId="20577"/>
          <ac:spMkLst>
            <pc:docMk/>
            <pc:sldMk cId="1642585495" sldId="257"/>
            <ac:spMk id="29" creationId="{F1B34FA0-7C1B-47A5-8C1C-9392DBDA9DEA}"/>
          </ac:spMkLst>
        </pc:spChg>
      </pc:sldChg>
      <pc:sldChg chg="modSp mod">
        <pc:chgData name="Sam Davison" userId="56faa9c0-e1a4-4bf8-bceb-cae7d865d334" providerId="ADAL" clId="{E932CF4D-1897-496F-84CF-367D9F6B35FC}" dt="2022-09-14T01:01:52.817" v="370" actId="1037"/>
        <pc:sldMkLst>
          <pc:docMk/>
          <pc:sldMk cId="2894028183" sldId="260"/>
        </pc:sldMkLst>
        <pc:spChg chg="mod">
          <ac:chgData name="Sam Davison" userId="56faa9c0-e1a4-4bf8-bceb-cae7d865d334" providerId="ADAL" clId="{E932CF4D-1897-496F-84CF-367D9F6B35FC}" dt="2022-09-14T01:01:49.156" v="366" actId="1038"/>
          <ac:spMkLst>
            <pc:docMk/>
            <pc:sldMk cId="2894028183" sldId="260"/>
            <ac:spMk id="9" creationId="{15FDEE2E-5D9C-4BEC-8A0B-85D532511E17}"/>
          </ac:spMkLst>
        </pc:spChg>
        <pc:spChg chg="mod">
          <ac:chgData name="Sam Davison" userId="56faa9c0-e1a4-4bf8-bceb-cae7d865d334" providerId="ADAL" clId="{E932CF4D-1897-496F-84CF-367D9F6B35FC}" dt="2022-09-14T01:01:52.817" v="370" actId="1037"/>
          <ac:spMkLst>
            <pc:docMk/>
            <pc:sldMk cId="2894028183" sldId="260"/>
            <ac:spMk id="13" creationId="{400C8CC8-D51D-40B1-8D02-CF513990D775}"/>
          </ac:spMkLst>
        </pc:spChg>
        <pc:spChg chg="mod">
          <ac:chgData name="Sam Davison" userId="56faa9c0-e1a4-4bf8-bceb-cae7d865d334" providerId="ADAL" clId="{E932CF4D-1897-496F-84CF-367D9F6B35FC}" dt="2022-09-14T01:01:37.433" v="346" actId="1037"/>
          <ac:spMkLst>
            <pc:docMk/>
            <pc:sldMk cId="2894028183" sldId="260"/>
            <ac:spMk id="16" creationId="{471895A8-CE5F-4ADF-AB3E-C74E4E704476}"/>
          </ac:spMkLst>
        </pc:spChg>
        <pc:spChg chg="mod">
          <ac:chgData name="Sam Davison" userId="56faa9c0-e1a4-4bf8-bceb-cae7d865d334" providerId="ADAL" clId="{E932CF4D-1897-496F-84CF-367D9F6B35FC}" dt="2022-09-14T01:01:41.646" v="354" actId="1037"/>
          <ac:spMkLst>
            <pc:docMk/>
            <pc:sldMk cId="2894028183" sldId="260"/>
            <ac:spMk id="18" creationId="{7476106A-7436-4D2E-BB2F-A947C1C27323}"/>
          </ac:spMkLst>
        </pc:spChg>
        <pc:spChg chg="mod">
          <ac:chgData name="Sam Davison" userId="56faa9c0-e1a4-4bf8-bceb-cae7d865d334" providerId="ADAL" clId="{E932CF4D-1897-496F-84CF-367D9F6B35FC}" dt="2022-09-14T01:01:31.846" v="339" actId="1076"/>
          <ac:spMkLst>
            <pc:docMk/>
            <pc:sldMk cId="2894028183" sldId="260"/>
            <ac:spMk id="20" creationId="{09BEEE7C-AC24-4895-BB80-AE15F9762E19}"/>
          </ac:spMkLst>
        </pc:spChg>
        <pc:spChg chg="mod">
          <ac:chgData name="Sam Davison" userId="56faa9c0-e1a4-4bf8-bceb-cae7d865d334" providerId="ADAL" clId="{E932CF4D-1897-496F-84CF-367D9F6B35FC}" dt="2022-09-03T20:20:32.068" v="39" actId="6549"/>
          <ac:spMkLst>
            <pc:docMk/>
            <pc:sldMk cId="2894028183" sldId="260"/>
            <ac:spMk id="22" creationId="{6127C07F-00AB-4B11-9061-E5FB33380305}"/>
          </ac:spMkLst>
        </pc:spChg>
        <pc:spChg chg="mod">
          <ac:chgData name="Sam Davison" userId="56faa9c0-e1a4-4bf8-bceb-cae7d865d334" providerId="ADAL" clId="{E932CF4D-1897-496F-84CF-367D9F6B35FC}" dt="2022-09-03T20:23:19.865" v="92" actId="6549"/>
          <ac:spMkLst>
            <pc:docMk/>
            <pc:sldMk cId="2894028183" sldId="260"/>
            <ac:spMk id="24" creationId="{C4A47FDF-416B-45CD-8D18-16242A749E4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A77CB-39E5-4B30-B2FD-6DA2D6C7D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1FDCF-9FBE-47CB-904E-A48977DC3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6DBCC-42A5-402F-9683-83CD1E99F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4B312-3024-4B0A-85AF-E88C6BEF6E18}" type="datetimeFigureOut">
              <a:rPr lang="en-AU" smtClean="0"/>
              <a:t>5/09/2022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D54F7-0AC6-4942-8200-CBB235925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F1D30-AE88-4040-BA6F-B27C3C280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16C8A-6563-42E3-ADB5-42090FBE572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56362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F7A113-7F5B-420A-89FF-71882A655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BF2A3-CBC2-46EA-AA70-E560109DC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2C00B-5660-45C9-A88A-92341E0F52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4B312-3024-4B0A-85AF-E88C6BEF6E18}" type="datetimeFigureOut">
              <a:rPr lang="en-AU" smtClean="0"/>
              <a:t>5/09/2022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15E4D-060D-4427-A023-86F56E3F29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6B14C-917F-4FD3-B859-704968BC0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16C8A-6563-42E3-ADB5-42090FBE572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86341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hyperlink" Target="mailto:info@gye.org.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40DAA1FA-0303-4F5B-BA24-0AE1FF826B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14106" r="1307" b="14773"/>
          <a:stretch/>
        </p:blipFill>
        <p:spPr>
          <a:xfrm>
            <a:off x="350909" y="342121"/>
            <a:ext cx="11490181" cy="6200683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EF66CF-DA4A-4DFC-B5C1-630DECF619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000"/>
                    </a14:imgEffect>
                  </a14:imgLayer>
                </a14:imgProps>
              </a:ext>
            </a:extLst>
          </a:blip>
          <a:srcRect l="30199" r="30195" b="-3"/>
          <a:stretch/>
        </p:blipFill>
        <p:spPr>
          <a:xfrm>
            <a:off x="7328324" y="606713"/>
            <a:ext cx="3287506" cy="564457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C97C2E6-D9B0-498C-B4D4-FD9EE11FE96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78" r="-5" b="-5"/>
          <a:stretch/>
        </p:blipFill>
        <p:spPr>
          <a:xfrm>
            <a:off x="1185276" y="1292513"/>
            <a:ext cx="4061761" cy="342195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7CD8052-6F52-4F6B-ADDE-7EA1FB52A210}"/>
              </a:ext>
            </a:extLst>
          </p:cNvPr>
          <p:cNvSpPr/>
          <p:nvPr/>
        </p:nvSpPr>
        <p:spPr>
          <a:xfrm>
            <a:off x="1547682" y="407304"/>
            <a:ext cx="3336953" cy="8272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  <a:latin typeface="Franklin Gothic Medium Cond" panose="020B0606030402020204" pitchFamily="34" charset="0"/>
              </a:rPr>
              <a:t>Geelong Youth Engagement would like to thank our supporters</a:t>
            </a:r>
            <a:endParaRPr lang="en-AU" dirty="0">
              <a:solidFill>
                <a:schemeClr val="tx2"/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1B34FA0-7C1B-47A5-8C1C-9392DBDA9DEA}"/>
              </a:ext>
            </a:extLst>
          </p:cNvPr>
          <p:cNvSpPr/>
          <p:nvPr/>
        </p:nvSpPr>
        <p:spPr>
          <a:xfrm>
            <a:off x="1765006" y="5067682"/>
            <a:ext cx="3119630" cy="97994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sng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Contact Us</a:t>
            </a:r>
            <a:endParaRPr lang="en-US" sz="1400" u="sng" dirty="0">
              <a:solidFill>
                <a:schemeClr val="bg1"/>
              </a:solidFill>
              <a:latin typeface="Franklin Gothic Medium Cond" panose="020B0606030402020204" pitchFamily="34" charset="0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E: </a:t>
            </a:r>
            <a:r>
              <a:rPr lang="en-US" sz="1400" dirty="0">
                <a:solidFill>
                  <a:schemeClr val="bg1"/>
                </a:solidFill>
                <a:latin typeface="Franklin Gothic Medium Cond" panose="020B06060304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info@gye.org.au</a:t>
            </a:r>
            <a:endParaRPr lang="en-US" sz="1400" dirty="0">
              <a:solidFill>
                <a:schemeClr val="bg1"/>
              </a:solidFill>
              <a:latin typeface="Franklin Gothic Medium Cond" panose="020B0606030402020204" pitchFamily="34" charset="0"/>
            </a:endParaRP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M: 0439 320 286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A: Suite 1, Level 1, 168- 170 Lt </a:t>
            </a:r>
            <a:r>
              <a:rPr lang="en-US" sz="1400" dirty="0" err="1">
                <a:solidFill>
                  <a:schemeClr val="bg1"/>
                </a:solidFill>
                <a:latin typeface="Franklin Gothic Medium Cond" panose="020B0606030402020204" pitchFamily="34" charset="0"/>
              </a:rPr>
              <a:t>Malop</a:t>
            </a:r>
            <a:r>
              <a:rPr lang="en-US" sz="14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 Street, Geelong  VIC  3220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ABN: 37 638 635 560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ACN: 638 635 560</a:t>
            </a:r>
            <a:endParaRPr lang="en-AU" sz="1400" dirty="0">
              <a:solidFill>
                <a:schemeClr val="bg1"/>
              </a:solidFill>
              <a:latin typeface="Franklin Gothic Medium Cond" panose="020B0606030402020204" pitchFamily="34" charset="0"/>
            </a:endParaRPr>
          </a:p>
        </p:txBody>
      </p:sp>
      <p:pic>
        <p:nvPicPr>
          <p:cNvPr id="12" name="Content Placeholder 10">
            <a:extLst>
              <a:ext uri="{FF2B5EF4-FFF2-40B4-BE49-F238E27FC236}">
                <a16:creationId xmlns:a16="http://schemas.microsoft.com/office/drawing/2014/main" id="{96DCE3AC-5F3F-4CB7-A10C-CA26230936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7521861" y="1959421"/>
            <a:ext cx="2900431" cy="1972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9D89C3-0B04-48D5-9948-87EAA42343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8758" y="5961704"/>
            <a:ext cx="3766635" cy="28958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B84AA5A-D9EE-464C-8D1F-975E204F3480}"/>
              </a:ext>
            </a:extLst>
          </p:cNvPr>
          <p:cNvSpPr txBox="1"/>
          <p:nvPr/>
        </p:nvSpPr>
        <p:spPr>
          <a:xfrm>
            <a:off x="391419" y="6127127"/>
            <a:ext cx="154392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September 2022</a:t>
            </a:r>
            <a:endParaRPr lang="en-AU" sz="1000" dirty="0">
              <a:solidFill>
                <a:schemeClr val="bg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61EDB13-5C71-4F90-878E-15A24D680C8B}"/>
              </a:ext>
            </a:extLst>
          </p:cNvPr>
          <p:cNvCxnSpPr/>
          <p:nvPr/>
        </p:nvCxnSpPr>
        <p:spPr>
          <a:xfrm flipH="1">
            <a:off x="0" y="342120"/>
            <a:ext cx="3599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DDEEE61-445F-43A2-BAB5-D6836F6E975F}"/>
              </a:ext>
            </a:extLst>
          </p:cNvPr>
          <p:cNvCxnSpPr/>
          <p:nvPr/>
        </p:nvCxnSpPr>
        <p:spPr>
          <a:xfrm flipH="1">
            <a:off x="0" y="6515879"/>
            <a:ext cx="3599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2654B4-3C4D-416E-862C-725CCD17D727}"/>
              </a:ext>
            </a:extLst>
          </p:cNvPr>
          <p:cNvCxnSpPr/>
          <p:nvPr/>
        </p:nvCxnSpPr>
        <p:spPr>
          <a:xfrm flipH="1">
            <a:off x="11831215" y="328658"/>
            <a:ext cx="3599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8D8A525-1346-4CA8-9221-C2579D356ED5}"/>
              </a:ext>
            </a:extLst>
          </p:cNvPr>
          <p:cNvCxnSpPr/>
          <p:nvPr/>
        </p:nvCxnSpPr>
        <p:spPr>
          <a:xfrm flipH="1">
            <a:off x="11825413" y="6529342"/>
            <a:ext cx="3599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C0FD552-AAD2-4925-BD7A-6A16FED4E8B9}"/>
              </a:ext>
            </a:extLst>
          </p:cNvPr>
          <p:cNvCxnSpPr>
            <a:cxnSpLocks/>
          </p:cNvCxnSpPr>
          <p:nvPr/>
        </p:nvCxnSpPr>
        <p:spPr>
          <a:xfrm flipV="1">
            <a:off x="359946" y="0"/>
            <a:ext cx="0" cy="328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94647E-20F0-4BD8-BCC2-128F00393F57}"/>
              </a:ext>
            </a:extLst>
          </p:cNvPr>
          <p:cNvCxnSpPr>
            <a:cxnSpLocks/>
          </p:cNvCxnSpPr>
          <p:nvPr/>
        </p:nvCxnSpPr>
        <p:spPr>
          <a:xfrm flipV="1">
            <a:off x="11831215" y="0"/>
            <a:ext cx="0" cy="328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22D662A-9822-4959-9DDA-5305A261C83F}"/>
              </a:ext>
            </a:extLst>
          </p:cNvPr>
          <p:cNvCxnSpPr>
            <a:cxnSpLocks/>
          </p:cNvCxnSpPr>
          <p:nvPr/>
        </p:nvCxnSpPr>
        <p:spPr>
          <a:xfrm flipV="1">
            <a:off x="359946" y="6502413"/>
            <a:ext cx="0" cy="328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BFF101B-4918-4B6E-A5A2-AFF78547F12A}"/>
              </a:ext>
            </a:extLst>
          </p:cNvPr>
          <p:cNvCxnSpPr>
            <a:cxnSpLocks/>
          </p:cNvCxnSpPr>
          <p:nvPr/>
        </p:nvCxnSpPr>
        <p:spPr>
          <a:xfrm flipV="1">
            <a:off x="11823265" y="6542804"/>
            <a:ext cx="0" cy="328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585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8F4744-CF64-4BEA-B5D4-09937ADBC4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t="1" r="396" b="6522"/>
          <a:stretch/>
        </p:blipFill>
        <p:spPr>
          <a:xfrm>
            <a:off x="371475" y="351693"/>
            <a:ext cx="11458567" cy="6164186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5F81792-8DE4-43E1-BCA4-4612151D54B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5152" y="411971"/>
            <a:ext cx="1676828" cy="11402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EAC1D1-0B4D-4126-BADF-99E51950C94B}"/>
              </a:ext>
            </a:extLst>
          </p:cNvPr>
          <p:cNvSpPr txBox="1"/>
          <p:nvPr/>
        </p:nvSpPr>
        <p:spPr>
          <a:xfrm>
            <a:off x="373411" y="1552214"/>
            <a:ext cx="2792185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kern="1200" dirty="0">
                <a:latin typeface="Franklin Gothic Medium Cond" panose="020B0606030402020204" pitchFamily="34" charset="0"/>
                <a:cs typeface="Aldhabi" panose="020B0604020202020204" pitchFamily="2" charset="-78"/>
              </a:rPr>
              <a:t>Geelong Youth Engagement (GYE) is the umbrella organisation for the previous Victoria successfully running since 2013</a:t>
            </a:r>
            <a:r>
              <a:rPr lang="en-US" sz="1300" dirty="0">
                <a:latin typeface="Franklin Gothic Medium Cond" panose="020B0606030402020204" pitchFamily="34" charset="0"/>
                <a:cs typeface="Aldhabi" panose="020B0604020202020204" pitchFamily="2" charset="-78"/>
              </a:rPr>
              <a:t>. Police facilitated youth  programs including our flagship program Geelong Kokoda Youth Program  which has been </a:t>
            </a:r>
            <a:endParaRPr lang="en-US" sz="1300" kern="1200" dirty="0">
              <a:latin typeface="Franklin Gothic Medium Cond" panose="020B0606030402020204" pitchFamily="34" charset="0"/>
              <a:cs typeface="Aldhabi" panose="020B0604020202020204" pitchFamily="2" charset="-78"/>
            </a:endParaRPr>
          </a:p>
          <a:p>
            <a:pPr marL="0" indent="0">
              <a:buNone/>
            </a:pPr>
            <a:endParaRPr lang="en-US" sz="1300" kern="1200" dirty="0">
              <a:latin typeface="Franklin Gothic Medium Cond" panose="020B0606030402020204" pitchFamily="34" charset="0"/>
              <a:cs typeface="Aldhabi" panose="020B0604020202020204" pitchFamily="2" charset="-78"/>
            </a:endParaRPr>
          </a:p>
          <a:p>
            <a:r>
              <a:rPr lang="en-AU" sz="1300" b="0" i="0" u="none" strike="noStrike" baseline="0" dirty="0">
                <a:latin typeface="Franklin Gothic Medium Cond" panose="020B0606030402020204" pitchFamily="34" charset="0"/>
              </a:rPr>
              <a:t>GYE facilitate behavioural changes and empower youth to launch into successful adulthood and reach their potential.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FDEE2E-5D9C-4BEC-8A0B-85D532511E17}"/>
              </a:ext>
            </a:extLst>
          </p:cNvPr>
          <p:cNvSpPr txBox="1"/>
          <p:nvPr/>
        </p:nvSpPr>
        <p:spPr>
          <a:xfrm>
            <a:off x="388724" y="3647929"/>
            <a:ext cx="17087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Qualy" panose="02000800000000000000" pitchFamily="2" charset="0"/>
              </a:rPr>
              <a:t>OUR </a:t>
            </a:r>
            <a:r>
              <a:rPr lang="en-US" dirty="0">
                <a:solidFill>
                  <a:srgbClr val="00B050"/>
                </a:solidFill>
                <a:latin typeface="Qualy" panose="02000800000000000000" pitchFamily="2" charset="0"/>
              </a:rPr>
              <a:t>VISION</a:t>
            </a:r>
            <a:endParaRPr lang="en-A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5ECDA6-1B4D-477E-A635-886A2AE387AC}"/>
              </a:ext>
            </a:extLst>
          </p:cNvPr>
          <p:cNvSpPr txBox="1"/>
          <p:nvPr/>
        </p:nvSpPr>
        <p:spPr>
          <a:xfrm>
            <a:off x="373411" y="3924777"/>
            <a:ext cx="269950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kern="1200" dirty="0">
                <a:latin typeface="Franklin Gothic Medium Cond" panose="020B0606030402020204" pitchFamily="34" charset="0"/>
                <a:cs typeface="FrankRuehl" panose="020B0604020202020204" pitchFamily="34" charset="-79"/>
              </a:rPr>
              <a:t>To enhance outcomes for ‘at risk’ youth.</a:t>
            </a:r>
            <a:br>
              <a:rPr lang="en-US" sz="1400" kern="1200" dirty="0">
                <a:latin typeface="Franklin Gothic Medium Cond" panose="020B0606030402020204" pitchFamily="34" charset="0"/>
                <a:cs typeface="FrankRuehl" panose="020B0604020202020204" pitchFamily="34" charset="-79"/>
              </a:rPr>
            </a:br>
            <a:r>
              <a:rPr lang="en-US" sz="1400" kern="1200" dirty="0">
                <a:latin typeface="Franklin Gothic Medium Cond" panose="020B0606030402020204" pitchFamily="34" charset="0"/>
                <a:cs typeface="FrankRuehl" panose="020B0604020202020204" pitchFamily="34" charset="-79"/>
              </a:rPr>
              <a:t>Encourage engagement with</a:t>
            </a:r>
            <a:br>
              <a:rPr lang="en-US" sz="1400" kern="1200" dirty="0">
                <a:latin typeface="Franklin Gothic Medium Cond" panose="020B0606030402020204" pitchFamily="34" charset="0"/>
                <a:cs typeface="FrankRuehl" panose="020B0604020202020204" pitchFamily="34" charset="-79"/>
              </a:rPr>
            </a:br>
            <a:r>
              <a:rPr lang="en-US" sz="1400" kern="1200" dirty="0">
                <a:latin typeface="Franklin Gothic Medium Cond" panose="020B0606030402020204" pitchFamily="34" charset="0"/>
                <a:cs typeface="FrankRuehl" panose="020B0604020202020204" pitchFamily="34" charset="-79"/>
              </a:rPr>
              <a:t>	- Education</a:t>
            </a:r>
            <a:br>
              <a:rPr lang="en-US" sz="1400" kern="1200" dirty="0">
                <a:latin typeface="Franklin Gothic Medium Cond" panose="020B0606030402020204" pitchFamily="34" charset="0"/>
                <a:cs typeface="FrankRuehl" panose="020B0604020202020204" pitchFamily="34" charset="-79"/>
              </a:rPr>
            </a:br>
            <a:r>
              <a:rPr lang="en-US" sz="1400" kern="1200" dirty="0">
                <a:latin typeface="Franklin Gothic Medium Cond" panose="020B0606030402020204" pitchFamily="34" charset="0"/>
                <a:cs typeface="FrankRuehl" panose="020B0604020202020204" pitchFamily="34" charset="-79"/>
              </a:rPr>
              <a:t>	- Employment</a:t>
            </a:r>
            <a:br>
              <a:rPr lang="en-US" sz="1400" kern="1200" dirty="0">
                <a:latin typeface="Franklin Gothic Medium Cond" panose="020B0606030402020204" pitchFamily="34" charset="0"/>
                <a:cs typeface="FrankRuehl" panose="020B0604020202020204" pitchFamily="34" charset="-79"/>
              </a:rPr>
            </a:br>
            <a:r>
              <a:rPr lang="en-US" sz="1400" kern="1200" dirty="0">
                <a:latin typeface="Franklin Gothic Medium Cond" panose="020B0606030402020204" pitchFamily="34" charset="0"/>
                <a:cs typeface="FrankRuehl" panose="020B0604020202020204" pitchFamily="34" charset="-79"/>
              </a:rPr>
              <a:t>	- Family</a:t>
            </a:r>
          </a:p>
          <a:p>
            <a:pPr marL="0" indent="0">
              <a:buNone/>
            </a:pPr>
            <a:r>
              <a:rPr lang="en-US" sz="1400" kern="1200" dirty="0">
                <a:latin typeface="Franklin Gothic Medium Cond" panose="020B0606030402020204" pitchFamily="34" charset="0"/>
                <a:cs typeface="FrankRuehl" panose="020B0604020202020204" pitchFamily="34" charset="-79"/>
              </a:rPr>
              <a:t>Increase youth confidence</a:t>
            </a:r>
            <a:br>
              <a:rPr lang="en-US" sz="1400" kern="1200" dirty="0">
                <a:latin typeface="Franklin Gothic Medium Cond" panose="020B0606030402020204" pitchFamily="34" charset="0"/>
                <a:cs typeface="FrankRuehl" panose="020B0604020202020204" pitchFamily="34" charset="-79"/>
              </a:rPr>
            </a:br>
            <a:r>
              <a:rPr lang="en-US" sz="1400" kern="1200" dirty="0">
                <a:latin typeface="Franklin Gothic Medium Cond" panose="020B0606030402020204" pitchFamily="34" charset="0"/>
                <a:cs typeface="FrankRuehl" panose="020B0604020202020204" pitchFamily="34" charset="-79"/>
              </a:rPr>
              <a:t>Build Resilience</a:t>
            </a:r>
            <a:br>
              <a:rPr lang="en-US" sz="1400" kern="1200" dirty="0">
                <a:latin typeface="Franklin Gothic Medium Cond" panose="020B0606030402020204" pitchFamily="34" charset="0"/>
                <a:cs typeface="FrankRuehl" panose="020B0604020202020204" pitchFamily="34" charset="-79"/>
              </a:rPr>
            </a:br>
            <a:r>
              <a:rPr lang="en-US" sz="1400" kern="1200" dirty="0">
                <a:latin typeface="Franklin Gothic Medium Cond" panose="020B0606030402020204" pitchFamily="34" charset="0"/>
                <a:cs typeface="FrankRuehl" panose="020B0604020202020204" pitchFamily="34" charset="-79"/>
              </a:rPr>
              <a:t>Create Engagement</a:t>
            </a:r>
            <a:br>
              <a:rPr lang="en-US" sz="1400" kern="1200" dirty="0">
                <a:latin typeface="Franklin Gothic Medium Cond" panose="020B0606030402020204" pitchFamily="34" charset="0"/>
                <a:cs typeface="FrankRuehl" panose="020B0604020202020204" pitchFamily="34" charset="-79"/>
              </a:rPr>
            </a:br>
            <a:r>
              <a:rPr lang="en-US" sz="1400" kern="1200" dirty="0">
                <a:latin typeface="Franklin Gothic Medium Cond" panose="020B0606030402020204" pitchFamily="34" charset="0"/>
                <a:cs typeface="FrankRuehl" panose="020B0604020202020204" pitchFamily="34" charset="-79"/>
              </a:rPr>
              <a:t>Increase Self-Belief</a:t>
            </a:r>
            <a:endParaRPr lang="en-AU" sz="1400" dirty="0">
              <a:latin typeface="Franklin Gothic Medium Cond" panose="020B0606030402020204" pitchFamily="34" charset="0"/>
              <a:cs typeface="FrankRuehl" panose="020B0604020202020204" pitchFamily="34" charset="-79"/>
            </a:endParaRPr>
          </a:p>
        </p:txBody>
      </p:sp>
      <p:pic>
        <p:nvPicPr>
          <p:cNvPr id="12" name="Content Placeholder 6">
            <a:extLst>
              <a:ext uri="{FF2B5EF4-FFF2-40B4-BE49-F238E27FC236}">
                <a16:creationId xmlns:a16="http://schemas.microsoft.com/office/drawing/2014/main" id="{55A19E7B-44F0-42D7-A0E9-461A8C2E5A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40" b="90434" l="8386" r="94409">
                        <a14:foregroundMark x1="45356" y1="11735" x2="45356" y2="11735"/>
                        <a14:foregroundMark x1="49775" y1="11480" x2="49775" y2="11480"/>
                        <a14:foregroundMark x1="54914" y1="10842" x2="54914" y2="10842"/>
                        <a14:foregroundMark x1="54914" y1="8546" x2="54914" y2="8546"/>
                        <a14:foregroundMark x1="50406" y1="5867" x2="50406" y2="5867"/>
                        <a14:foregroundMark x1="76195" y1="37500" x2="76195" y2="37500"/>
                        <a14:foregroundMark x1="69973" y1="36862" x2="69973" y2="36862"/>
                        <a14:foregroundMark x1="63661" y1="45408" x2="63661" y2="45408"/>
                        <a14:foregroundMark x1="81876" y1="45281" x2="81876" y2="45281"/>
                        <a14:foregroundMark x1="82326" y1="50128" x2="82326" y2="50128"/>
                        <a14:foregroundMark x1="45807" y1="43750" x2="45807" y2="43750"/>
                        <a14:foregroundMark x1="28043" y1="41709" x2="28043" y2="41709"/>
                        <a14:foregroundMark x1="28043" y1="38648" x2="28043" y2="38648"/>
                        <a14:foregroundMark x1="13886" y1="79974" x2="13886" y2="79974"/>
                        <a14:foregroundMark x1="12985" y1="74107" x2="12985" y2="74107"/>
                        <a14:foregroundMark x1="18215" y1="69898" x2="18215" y2="69898"/>
                        <a14:foregroundMark x1="15419" y1="68878" x2="15419" y2="68878"/>
                        <a14:foregroundMark x1="13165" y1="66709" x2="13165" y2="66709"/>
                        <a14:foregroundMark x1="11362" y1="69260" x2="11362" y2="69260"/>
                        <a14:foregroundMark x1="8566" y1="69515" x2="8566" y2="69515"/>
                        <a14:foregroundMark x1="36519" y1="79209" x2="36519" y2="79209"/>
                        <a14:foregroundMark x1="37331" y1="74362" x2="37331" y2="74362"/>
                        <a14:foregroundMark x1="38052" y1="72449" x2="38052" y2="72449"/>
                        <a14:foregroundMark x1="41208" y1="72194" x2="41208" y2="72194"/>
                        <a14:foregroundMark x1="42651" y1="71939" x2="42651" y2="71939"/>
                        <a14:foregroundMark x1="43733" y1="71939" x2="43733" y2="71939"/>
                        <a14:foregroundMark x1="33995" y1="72449" x2="33995" y2="72449"/>
                        <a14:foregroundMark x1="33003" y1="72449" x2="33003" y2="72449"/>
                        <a14:foregroundMark x1="31470" y1="72194" x2="31470" y2="72194"/>
                        <a14:foregroundMark x1="56808" y1="85077" x2="56808" y2="85077"/>
                        <a14:foregroundMark x1="67538" y1="82781" x2="67538" y2="82781"/>
                        <a14:foregroundMark x1="63931" y1="76020" x2="63931" y2="76020"/>
                        <a14:foregroundMark x1="62218" y1="74107" x2="62218" y2="74107"/>
                        <a14:foregroundMark x1="59784" y1="75383" x2="59784" y2="75383"/>
                        <a14:foregroundMark x1="60415" y1="76786" x2="60415" y2="76786"/>
                        <a14:foregroundMark x1="59964" y1="77296" x2="59964" y2="77296"/>
                        <a14:foregroundMark x1="60054" y1="89668" x2="60054" y2="89668"/>
                        <a14:foregroundMark x1="61858" y1="90561" x2="61858" y2="90561"/>
                        <a14:foregroundMark x1="63841" y1="90306" x2="63841" y2="90306"/>
                        <a14:foregroundMark x1="84400" y1="76020" x2="84400" y2="76020"/>
                        <a14:foregroundMark x1="94409" y1="86990" x2="94409" y2="86990"/>
                        <a14:backgroundMark x1="83048" y1="11990" x2="83048" y2="11990"/>
                        <a14:backgroundMark x1="82867" y1="11480" x2="82867" y2="11480"/>
                        <a14:backgroundMark x1="82867" y1="11480" x2="82867" y2="11480"/>
                        <a14:backgroundMark x1="82867" y1="11480" x2="82867" y2="11480"/>
                        <a14:backgroundMark x1="83679" y1="85842" x2="83679" y2="85842"/>
                      </a14:backgroundRemoval>
                    </a14:imgEffect>
                  </a14:imgLayer>
                </a14:imgProps>
              </a:ext>
            </a:extLst>
          </a:blip>
          <a:srcRect l="2752" r="4" b="4"/>
          <a:stretch/>
        </p:blipFill>
        <p:spPr>
          <a:xfrm>
            <a:off x="1803993" y="4696912"/>
            <a:ext cx="2441855" cy="1776511"/>
          </a:xfrm>
          <a:prstGeom prst="rect">
            <a:avLst/>
          </a:prstGeom>
          <a:noFill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00C8CC8-D51D-40B1-8D02-CF513990D775}"/>
              </a:ext>
            </a:extLst>
          </p:cNvPr>
          <p:cNvSpPr txBox="1"/>
          <p:nvPr/>
        </p:nvSpPr>
        <p:spPr>
          <a:xfrm>
            <a:off x="2791442" y="527752"/>
            <a:ext cx="21701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  <a:latin typeface="Qualy" panose="02000800000000000000" pitchFamily="2" charset="0"/>
              </a:rPr>
              <a:t>OUR SUCCESS</a:t>
            </a:r>
            <a:endParaRPr lang="en-AU" dirty="0">
              <a:solidFill>
                <a:srgbClr val="00B050"/>
              </a:solidFill>
              <a:latin typeface="Qualy" panose="020008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1895A8-CE5F-4ADF-AB3E-C74E4E704476}"/>
              </a:ext>
            </a:extLst>
          </p:cNvPr>
          <p:cNvSpPr txBox="1"/>
          <p:nvPr/>
        </p:nvSpPr>
        <p:spPr>
          <a:xfrm>
            <a:off x="6571008" y="459259"/>
            <a:ext cx="2885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  <a:latin typeface="Qualy" panose="02000800000000000000" pitchFamily="2" charset="0"/>
              </a:rPr>
              <a:t>TARGET OUTCOMES</a:t>
            </a:r>
            <a:endParaRPr lang="en-AU" dirty="0">
              <a:solidFill>
                <a:srgbClr val="00B050"/>
              </a:solidFill>
              <a:latin typeface="Qualy" panose="020008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6106A-7436-4D2E-BB2F-A947C1C27323}"/>
              </a:ext>
            </a:extLst>
          </p:cNvPr>
          <p:cNvSpPr txBox="1"/>
          <p:nvPr/>
        </p:nvSpPr>
        <p:spPr>
          <a:xfrm>
            <a:off x="6681656" y="2844668"/>
            <a:ext cx="27921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0B050"/>
                </a:solidFill>
                <a:latin typeface="Qualy" panose="02000800000000000000" pitchFamily="2" charset="0"/>
              </a:rPr>
              <a:t>HOW YOU CAN HELP</a:t>
            </a:r>
            <a:endParaRPr lang="en-AU" sz="1800" dirty="0">
              <a:solidFill>
                <a:srgbClr val="00B050"/>
              </a:solidFill>
              <a:latin typeface="Qualy" panose="020008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BEEE7C-AC24-4895-BB80-AE15F9762E19}"/>
              </a:ext>
            </a:extLst>
          </p:cNvPr>
          <p:cNvSpPr txBox="1"/>
          <p:nvPr/>
        </p:nvSpPr>
        <p:spPr>
          <a:xfrm>
            <a:off x="3461165" y="3257121"/>
            <a:ext cx="1780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  <a:latin typeface="Qualy" panose="02000800000000000000" pitchFamily="2" charset="0"/>
              </a:rPr>
              <a:t>OUR FUTURE</a:t>
            </a:r>
            <a:endParaRPr lang="en-AU" dirty="0">
              <a:solidFill>
                <a:srgbClr val="00B05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27C07F-00AB-4B11-9061-E5FB33380305}"/>
              </a:ext>
            </a:extLst>
          </p:cNvPr>
          <p:cNvSpPr txBox="1"/>
          <p:nvPr/>
        </p:nvSpPr>
        <p:spPr>
          <a:xfrm>
            <a:off x="2920040" y="799845"/>
            <a:ext cx="4158342" cy="245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success of the Geelong Kokoda Youth Program to date has shown that 85% of these young people have gone on to complete their high school education, with over 65% of these students furthering their education with university, TAFE, and apprenticeships. </a:t>
            </a:r>
          </a:p>
          <a:p>
            <a:pPr marL="22860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employment rate of the past participants is at 84%, with 36% in full time employment and 48% working part-time or casually (most of these currently studying or still at high school).</a:t>
            </a:r>
          </a:p>
          <a:p>
            <a:pPr marL="22860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date </a:t>
            </a:r>
            <a:r>
              <a:rPr lang="en-AU" sz="1200" dirty="0">
                <a:solidFill>
                  <a:prstClr val="black"/>
                </a:solidFill>
                <a:latin typeface="Franklin Gothic Medium Cond" panose="020B06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127</a:t>
            </a: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young people have been involved with the program since 2013 and the planned numbers are to double this in the years ahead.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A47FDF-416B-45CD-8D18-16242A749E4B}"/>
              </a:ext>
            </a:extLst>
          </p:cNvPr>
          <p:cNvSpPr txBox="1"/>
          <p:nvPr/>
        </p:nvSpPr>
        <p:spPr>
          <a:xfrm>
            <a:off x="3439828" y="3611776"/>
            <a:ext cx="3604188" cy="2720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8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G</a:t>
            </a:r>
            <a:r>
              <a:rPr kumimoji="0" lang="en-AU" sz="108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YE want more young people of the Geelong region to benefit from the programs we offer. The future of Geelong Youth Engagement will see: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108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GKYP participants double – for 2022, there were be 2 programs ran simultaneously.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108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Currently GKYP benefit the young people from the state secondary schools, </a:t>
            </a:r>
            <a:r>
              <a:rPr lang="en-AU" sz="1080" dirty="0">
                <a:solidFill>
                  <a:prstClr val="black"/>
                </a:solidFill>
                <a:latin typeface="Franklin Gothic Medium Cond" panose="020B0606030402020204" pitchFamily="34" charset="0"/>
              </a:rPr>
              <a:t>in</a:t>
            </a:r>
            <a:r>
              <a:rPr kumimoji="0" lang="en-AU" sz="108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 2022 we offered this program to the private secondary schools of Geelong and by 2023 we would like to develop a program in conjunction with AFL Barwon involving local sporting club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108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 	GYE would like to develop a resilience	based program that can focus on suicide 	prevention and other risks identified for 	young people in our community, as well 	as supporting already developed programs with 	other local organisations</a:t>
            </a:r>
            <a:r>
              <a:rPr kumimoji="0" lang="en-AU" sz="108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4F4188E-3A58-4A1F-AA1E-31DAD901A9A3}"/>
              </a:ext>
            </a:extLst>
          </p:cNvPr>
          <p:cNvSpPr txBox="1"/>
          <p:nvPr/>
        </p:nvSpPr>
        <p:spPr>
          <a:xfrm>
            <a:off x="7020542" y="749073"/>
            <a:ext cx="4502836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Aldhabi" panose="020B0604020202020204" pitchFamily="2" charset="-78"/>
              </a:rPr>
              <a:t>The intension of GYE is to grow and continue to develop more programs that target vulnerable young people from our community.</a:t>
            </a:r>
            <a:endParaRPr kumimoji="0" lang="en-A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Medium Cond" panose="020B06060304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Reduce offending and anti-social behaviour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Reduce self-harm and possible suicide ideology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Promote positive interaction with local businesses and government agencies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Reduce the chances of young people becoming a victim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Break down barriers between police and young people, and reduce family violence matters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To empower positive community connections through a ‘Community web of protection’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AB01E0-3E73-4E08-8FF9-8AE7DFD7154E}"/>
              </a:ext>
            </a:extLst>
          </p:cNvPr>
          <p:cNvSpPr txBox="1"/>
          <p:nvPr/>
        </p:nvSpPr>
        <p:spPr>
          <a:xfrm>
            <a:off x="7011696" y="3141391"/>
            <a:ext cx="4705909" cy="3191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Corporate Sponsorship</a:t>
            </a:r>
            <a:r>
              <a:rPr kumimoji="0" lang="en-AU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kumimoji="0" lang="en-A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Your organisation can become a valued GYE sponsor and/or partner by making an annual or ongoing donation, by becoming a student sponsor for our Geelong Kokoda Youth Program, or contribute to the expansion of our future programs.</a:t>
            </a:r>
            <a:endParaRPr kumimoji="0" lang="en-AU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Medium Cond" panose="020B06060304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By involving staff members as adult mentors on our GKYP not only are you helping young people with support in the program, but staff members will also have great benefits 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Partnership</a:t>
            </a:r>
            <a:r>
              <a:rPr kumimoji="0" lang="en-AU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kumimoji="0" lang="en-A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Geelong Youth Engagement are open to creating partnerships with other local organisations to combine our resources to promote and develop already existing and new programs for the youth of Geelong.</a:t>
            </a:r>
            <a:endParaRPr kumimoji="0" lang="en-AU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Medium Cond" panose="020B06060304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Community Support</a:t>
            </a:r>
            <a:r>
              <a:rPr kumimoji="0" lang="en-AU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kumimoji="0" lang="en-A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 welcome all members of the community to contribute to our organisation and make a difference , all proceeds and in-kind support provided by community groups or individuals helps more young people from our region live up to their full potential.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 Cond" panose="020B06060304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Geelong Youth Engagement is registered as a charity with the ACNC and is endorsed for TCC &amp; DGR.</a:t>
            </a:r>
            <a:endParaRPr kumimoji="0" lang="en-AU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Medium Cond" panose="020B06060304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14A5F26-0344-4D91-B9D3-B4794566CB17}"/>
              </a:ext>
            </a:extLst>
          </p:cNvPr>
          <p:cNvCxnSpPr>
            <a:cxnSpLocks/>
          </p:cNvCxnSpPr>
          <p:nvPr/>
        </p:nvCxnSpPr>
        <p:spPr>
          <a:xfrm flipV="1">
            <a:off x="346632" y="11643"/>
            <a:ext cx="0" cy="328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DC68B38-030E-4BC7-AC9E-59AFA24EEDF9}"/>
              </a:ext>
            </a:extLst>
          </p:cNvPr>
          <p:cNvCxnSpPr/>
          <p:nvPr/>
        </p:nvCxnSpPr>
        <p:spPr>
          <a:xfrm flipH="1">
            <a:off x="0" y="342121"/>
            <a:ext cx="3599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DA23A05-DE93-48D2-B430-006010C3768C}"/>
              </a:ext>
            </a:extLst>
          </p:cNvPr>
          <p:cNvCxnSpPr/>
          <p:nvPr/>
        </p:nvCxnSpPr>
        <p:spPr>
          <a:xfrm flipH="1">
            <a:off x="13465" y="6515879"/>
            <a:ext cx="3599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51EF73D-DCBF-43FF-AC2B-A288A889C313}"/>
              </a:ext>
            </a:extLst>
          </p:cNvPr>
          <p:cNvCxnSpPr/>
          <p:nvPr/>
        </p:nvCxnSpPr>
        <p:spPr>
          <a:xfrm flipH="1">
            <a:off x="11832054" y="6515879"/>
            <a:ext cx="3599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9D1A8CE-2EA9-4F4D-97D5-3D2AC050A4DC}"/>
              </a:ext>
            </a:extLst>
          </p:cNvPr>
          <p:cNvCxnSpPr/>
          <p:nvPr/>
        </p:nvCxnSpPr>
        <p:spPr>
          <a:xfrm flipH="1">
            <a:off x="11832054" y="347368"/>
            <a:ext cx="3599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D0DF432-E75A-4B1A-8454-E3A9F300FDC0}"/>
              </a:ext>
            </a:extLst>
          </p:cNvPr>
          <p:cNvCxnSpPr>
            <a:cxnSpLocks/>
          </p:cNvCxnSpPr>
          <p:nvPr/>
        </p:nvCxnSpPr>
        <p:spPr>
          <a:xfrm flipV="1">
            <a:off x="11832054" y="0"/>
            <a:ext cx="0" cy="328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CD04458-E0A5-44E1-9AF8-55EBCF6F8744}"/>
              </a:ext>
            </a:extLst>
          </p:cNvPr>
          <p:cNvCxnSpPr>
            <a:cxnSpLocks/>
          </p:cNvCxnSpPr>
          <p:nvPr/>
        </p:nvCxnSpPr>
        <p:spPr>
          <a:xfrm flipV="1">
            <a:off x="11836002" y="6515879"/>
            <a:ext cx="0" cy="328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B7B2A19-BBC7-48CD-8BF6-3817D00CE42F}"/>
              </a:ext>
            </a:extLst>
          </p:cNvPr>
          <p:cNvCxnSpPr>
            <a:cxnSpLocks/>
          </p:cNvCxnSpPr>
          <p:nvPr/>
        </p:nvCxnSpPr>
        <p:spPr>
          <a:xfrm flipV="1">
            <a:off x="359846" y="6515879"/>
            <a:ext cx="0" cy="3286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4028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42D65E0A591F428152A921E416CA42" ma:contentTypeVersion="18" ma:contentTypeDescription="Create a new document." ma:contentTypeScope="" ma:versionID="d675dc6543f3a932c6b7b9ac6fe95911">
  <xsd:schema xmlns:xsd="http://www.w3.org/2001/XMLSchema" xmlns:xs="http://www.w3.org/2001/XMLSchema" xmlns:p="http://schemas.microsoft.com/office/2006/metadata/properties" xmlns:ns2="57ded1e0-d8d8-4e44-84e1-0e446e3a8bf8" xmlns:ns3="6050e69b-65ea-4bc2-b7d0-23a05a757151" targetNamespace="http://schemas.microsoft.com/office/2006/metadata/properties" ma:root="true" ma:fieldsID="5bf56ebc2899d4dad122ac0696a93ce3" ns2:_="" ns3:_="">
    <xsd:import namespace="57ded1e0-d8d8-4e44-84e1-0e446e3a8bf8"/>
    <xsd:import namespace="6050e69b-65ea-4bc2-b7d0-23a05a7571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ded1e0-d8d8-4e44-84e1-0e446e3a8b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9ddc43a-fd3d-427a-a8d4-e1406e8a323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50e69b-65ea-4bc2-b7d0-23a05a757151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9fb6699-791e-42a8-91eb-387cf1e9b1d8}" ma:internalName="TaxCatchAll" ma:showField="CatchAllData" ma:web="6050e69b-65ea-4bc2-b7d0-23a05a7571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050e69b-65ea-4bc2-b7d0-23a05a757151" xsi:nil="true"/>
    <lcf76f155ced4ddcb4097134ff3c332f xmlns="57ded1e0-d8d8-4e44-84e1-0e446e3a8bf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F3179A7-B69E-4063-B50A-7718463390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33FE4EC-1E6A-4FAA-BF18-F1B7021A9213}"/>
</file>

<file path=customXml/itemProps3.xml><?xml version="1.0" encoding="utf-8"?>
<ds:datastoreItem xmlns:ds="http://schemas.openxmlformats.org/officeDocument/2006/customXml" ds:itemID="{8985C266-7D36-4BA3-8689-2F2C18E35F21}">
  <ds:schemaRefs>
    <ds:schemaRef ds:uri="http://schemas.microsoft.com/office/2006/metadata/properties"/>
    <ds:schemaRef ds:uri="http://schemas.microsoft.com/office/infopath/2007/PartnerControls"/>
    <ds:schemaRef ds:uri="6050e69b-65ea-4bc2-b7d0-23a05a757151"/>
    <ds:schemaRef ds:uri="57ded1e0-d8d8-4e44-84e1-0e446e3a8bf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13170</TotalTime>
  <Words>650</Words>
  <Application>Microsoft Office PowerPoint</Application>
  <PresentationFormat>Widescreen</PresentationFormat>
  <Paragraphs>37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Bahnschrift Condensed</vt:lpstr>
      <vt:lpstr>Calibri</vt:lpstr>
      <vt:lpstr>Calibri Light</vt:lpstr>
      <vt:lpstr>Franklin Gothic Medium Cond</vt:lpstr>
      <vt:lpstr>Qualy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Taylor</dc:creator>
  <cp:lastModifiedBy>Sam Davison</cp:lastModifiedBy>
  <cp:revision>13</cp:revision>
  <dcterms:created xsi:type="dcterms:W3CDTF">2021-04-29T02:01:05Z</dcterms:created>
  <dcterms:modified xsi:type="dcterms:W3CDTF">2022-09-14T01:01:57Z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0x010100E742D65E0A591F428152A921E416CA42</vt:lpwstr>
  </property>
  <property fmtid="{D5CDD505-2E9C-101B-9397-08002B2CF9AE}" pid="3" name="MediaServiceImageTags">
    <vt:lpwstr/>
  </property>
</Properties>
</file>